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9" r:id="rId7"/>
    <p:sldId id="270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10.png>
</file>

<file path=ppt/media/image11.jp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62041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72465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24487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33288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30557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06777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54665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3244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40914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78516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993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A6777-F25B-43EA-A3C2-F49857D3DDE9}" type="datetimeFigureOut">
              <a:rPr lang="fr-BE" smtClean="0"/>
              <a:t>28-12-18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C77A2-97D5-4BDA-BBC8-DE741BFBC5A2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963965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loating Blue Plexus Backgroun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" y="0"/>
            <a:ext cx="12192000" cy="6858000"/>
          </a:xfrm>
          <a:prstGeom prst="rect">
            <a:avLst/>
          </a:prstGeom>
        </p:spPr>
      </p:pic>
      <p:pic>
        <p:nvPicPr>
          <p:cNvPr id="4" name="Floating Blue Plexus Backgroun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2860177" y="2613392"/>
            <a:ext cx="647164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7000" b="1" dirty="0" smtClean="0">
                <a:ln>
                  <a:solidFill>
                    <a:srgbClr val="0070C0"/>
                  </a:solidFill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Bahnschrift SemiLight SemiConde" panose="020B0502040204020203" pitchFamily="34" charset="0"/>
              </a:rPr>
              <a:t>Machine Learning </a:t>
            </a:r>
          </a:p>
        </p:txBody>
      </p:sp>
      <p:sp>
        <p:nvSpPr>
          <p:cNvPr id="9" name="Rectangle 8"/>
          <p:cNvSpPr/>
          <p:nvPr/>
        </p:nvSpPr>
        <p:spPr>
          <a:xfrm>
            <a:off x="3789116" y="3782943"/>
            <a:ext cx="46137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BE" sz="3200" dirty="0">
                <a:solidFill>
                  <a:schemeClr val="bg1"/>
                </a:solidFill>
                <a:latin typeface="Bahnschrift SemiLight SemiConde" panose="020B0502040204020203" pitchFamily="34" charset="0"/>
              </a:rPr>
              <a:t>p</a:t>
            </a:r>
            <a:r>
              <a:rPr lang="fr-BE" sz="3200" dirty="0" smtClean="0">
                <a:solidFill>
                  <a:schemeClr val="bg1"/>
                </a:solidFill>
                <a:latin typeface="Bahnschrift SemiLight SemiConde" panose="020B0502040204020203" pitchFamily="34" charset="0"/>
              </a:rPr>
              <a:t>our l’analyse de Sentiment </a:t>
            </a:r>
            <a:endParaRPr lang="fr-BE" sz="3200" dirty="0">
              <a:solidFill>
                <a:schemeClr val="bg1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801350" y="0"/>
            <a:ext cx="1905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BE" sz="1200" dirty="0" smtClean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Agency FB" panose="020B0503020202020204" pitchFamily="34" charset="0"/>
              </a:rPr>
              <a:t>Université du Luxembourg</a:t>
            </a:r>
            <a:endParaRPr lang="fr-BE" sz="1200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Agency FB" panose="020B0503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144250" y="6498729"/>
            <a:ext cx="13049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BE" sz="1000" dirty="0" smtClean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Agency FB" panose="020B0503020202020204" pitchFamily="34" charset="0"/>
              </a:rPr>
              <a:t>Été 2018-2019</a:t>
            </a:r>
            <a:endParaRPr lang="fr-BE" sz="1000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Agency FB" panose="020B05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8609" y="6498729"/>
            <a:ext cx="148590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BE" sz="1000" dirty="0" smtClean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Agency FB" panose="020B0503020202020204" pitchFamily="34" charset="0"/>
              </a:rPr>
              <a:t>Tout droit réservés ©</a:t>
            </a:r>
            <a:endParaRPr lang="fr-BE" sz="1000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Agency FB" panose="020B0503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BE" sz="1200" dirty="0" smtClean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Agency FB" panose="020B0503020202020204" pitchFamily="34" charset="0"/>
              </a:rPr>
              <a:t>Sean </a:t>
            </a:r>
            <a:r>
              <a:rPr lang="fr-BE" sz="1200" dirty="0" err="1" smtClean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Agency FB" panose="020B0503020202020204" pitchFamily="34" charset="0"/>
              </a:rPr>
              <a:t>Achtatou</a:t>
            </a:r>
            <a:endParaRPr lang="fr-BE" sz="1200" dirty="0" smtClean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Agency FB" panose="020B0503020202020204" pitchFamily="34" charset="0"/>
            </a:endParaRPr>
          </a:p>
          <a:p>
            <a:r>
              <a:rPr lang="fr-BE" sz="1200" dirty="0" err="1" smtClean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Agency FB" panose="020B0503020202020204" pitchFamily="34" charset="0"/>
              </a:rPr>
              <a:t>Siwen</a:t>
            </a:r>
            <a:r>
              <a:rPr lang="fr-BE" sz="1200" dirty="0" smtClean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Agency FB" panose="020B0503020202020204" pitchFamily="34" charset="0"/>
              </a:rPr>
              <a:t> GUO </a:t>
            </a:r>
            <a:endParaRPr lang="fr-BE" sz="1200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642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 mute="1">
                <p:cTn id="30" repeatCount="500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8" grpId="0"/>
      <p:bldP spid="9" grpId="0"/>
      <p:bldP spid="11" grpId="0"/>
      <p:bldP spid="12" grpId="0"/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96397" y="2967335"/>
            <a:ext cx="879920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5400" b="1" dirty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hnschrift Condensed" panose="020B0502040204020203" pitchFamily="34" charset="0"/>
              </a:rPr>
              <a:t>1</a:t>
            </a:r>
            <a:r>
              <a:rPr lang="fr-FR" sz="5400" b="1" dirty="0" smtClean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hnschrift Condensed" panose="020B0502040204020203" pitchFamily="34" charset="0"/>
              </a:rPr>
              <a:t>. Qu’est-ce que le Machine Learning ?</a:t>
            </a:r>
            <a:endParaRPr lang="fr-FR" sz="5400" b="1" dirty="0">
              <a:ln w="9525">
                <a:solidFill>
                  <a:sysClr val="windowText" lastClr="000000"/>
                </a:solidFill>
                <a:prstDash val="solid"/>
              </a:ln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2719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100362" y="89210"/>
            <a:ext cx="2294218" cy="55399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fr-BE" sz="3000" dirty="0" smtClean="0">
                <a:ln>
                  <a:solidFill>
                    <a:srgbClr val="00B0F0"/>
                  </a:solidFill>
                </a:ln>
                <a:solidFill>
                  <a:srgbClr val="0070C0"/>
                </a:solidFill>
                <a:latin typeface="Agency FB" panose="020B0503020202020204" pitchFamily="34" charset="0"/>
              </a:rPr>
              <a:t>Machine Learning</a:t>
            </a:r>
            <a:endParaRPr lang="fr-BE" sz="3000" dirty="0">
              <a:ln>
                <a:solidFill>
                  <a:srgbClr val="00B0F0"/>
                </a:solidFill>
              </a:ln>
              <a:solidFill>
                <a:srgbClr val="0070C0"/>
              </a:solidFill>
              <a:latin typeface="Agency FB" panose="020B0503020202020204" pitchFamily="34" charset="0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497908" y="1141214"/>
            <a:ext cx="1680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Machine Learning :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2029096" y="1141214"/>
            <a:ext cx="2121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Intelligence Artificielle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2029096" y="1510546"/>
            <a:ext cx="6835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Utilisé pour la prédiction et la classification de futures données ou d’événements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497908" y="2645080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Différents types :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937726" y="2618542"/>
            <a:ext cx="1114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Supervisé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1937726" y="2987874"/>
            <a:ext cx="1479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Non-supervisé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937726" y="3357206"/>
            <a:ext cx="1572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Semi-supervisé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2029096" y="1879878"/>
            <a:ext cx="6563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Se base sur des données classifiés ou non classifiés pour créer des modèles 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497908" y="4148946"/>
            <a:ext cx="73773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Le Machine Learning peut évoluer avec plusieurs techniques pour classifier l’information.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2394580" y="5118442"/>
            <a:ext cx="78662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6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Support Vector Machine [SVM]</a:t>
            </a:r>
            <a:r>
              <a:rPr lang="fr-BE" dirty="0" smtClean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endParaRPr lang="fr-BE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5345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100362" y="89210"/>
            <a:ext cx="3895618" cy="55399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fr-BE" sz="3000" dirty="0" smtClean="0">
                <a:ln>
                  <a:solidFill>
                    <a:srgbClr val="00B0F0"/>
                  </a:solidFill>
                </a:ln>
                <a:solidFill>
                  <a:schemeClr val="bg1"/>
                </a:solidFill>
                <a:latin typeface="Agency FB" panose="020B0503020202020204" pitchFamily="34" charset="0"/>
              </a:rPr>
              <a:t>Support Vector Machine [SVM]</a:t>
            </a:r>
            <a:endParaRPr lang="fr-BE" sz="3000" dirty="0">
              <a:ln>
                <a:solidFill>
                  <a:srgbClr val="00B0F0"/>
                </a:solidFill>
              </a:ln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497908" y="1141214"/>
            <a:ext cx="36760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Principes du « Support </a:t>
            </a:r>
            <a:r>
              <a:rPr lang="fr-BE" sz="2000" dirty="0" err="1" smtClean="0">
                <a:solidFill>
                  <a:schemeClr val="bg1"/>
                </a:solidFill>
                <a:latin typeface="Agency FB" panose="020B0503020202020204" pitchFamily="34" charset="0"/>
              </a:rPr>
              <a:t>Vector</a:t>
            </a:r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 Machine » :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4173914" y="1141214"/>
            <a:ext cx="6691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Se base sur la création de modèles avec des vecteurs (données transformées)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4173914" y="1541324"/>
            <a:ext cx="6402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Utilise des données entrainées et de test pour les vecteurs (prétraitement)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4173913" y="1941434"/>
            <a:ext cx="4371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Positionne les données entrainées dans un modèle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4173913" y="2347587"/>
            <a:ext cx="51058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Prédit la classification de futures données grâce au modèle.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497908" y="3199387"/>
            <a:ext cx="2449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Diffèrent types de modèles :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2947618" y="3199387"/>
            <a:ext cx="9589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Linéaire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2947618" y="3599497"/>
            <a:ext cx="829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Kernel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497907" y="4646166"/>
            <a:ext cx="27029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Le prétraitement des données :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3200891" y="4652209"/>
            <a:ext cx="22092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Normaliser les données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3200890" y="5046276"/>
            <a:ext cx="15648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Créer les traits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3200889" y="5440343"/>
            <a:ext cx="3457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Créer les vecteurs basés sur les traits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3200888" y="5846496"/>
            <a:ext cx="19062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Librairie : « </a:t>
            </a:r>
            <a:r>
              <a:rPr lang="fr-BE" sz="2000" dirty="0" err="1" smtClean="0">
                <a:solidFill>
                  <a:schemeClr val="bg1"/>
                </a:solidFill>
                <a:latin typeface="Agency FB" panose="020B0503020202020204" pitchFamily="34" charset="0"/>
              </a:rPr>
              <a:t>Glove</a:t>
            </a:r>
            <a:r>
              <a:rPr lang="fr-BE" sz="20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 »</a:t>
            </a:r>
            <a:endParaRPr lang="fr-BE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ZoneTexte 17"/>
              <p:cNvSpPr txBox="1"/>
              <p:nvPr/>
            </p:nvSpPr>
            <p:spPr>
              <a:xfrm>
                <a:off x="4173912" y="1578823"/>
                <a:ext cx="7342631" cy="830997"/>
              </a:xfrm>
              <a:prstGeom prst="rect">
                <a:avLst/>
              </a:prstGeom>
              <a:solidFill>
                <a:srgbClr val="00206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BE" sz="1600" b="1" u="sng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Exemple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: « Nous venons aujourd’hui parler de ton problème. » </a:t>
                </a:r>
                <a14:m>
                  <m:oMath xmlns:m="http://schemas.openxmlformats.org/officeDocument/2006/math">
                    <m:r>
                      <a:rPr lang="fr-BE" sz="16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Vecteur(0,1,0,1,1,0,1,0,0,1,..)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« Recette : 1,34 g de beurre, 200 g de sucre, 50 g de chocolat » </a:t>
                </a:r>
                <a14:m>
                  <m:oMath xmlns:m="http://schemas.openxmlformats.org/officeDocument/2006/math">
                    <m:r>
                      <a:rPr lang="fr-BE" sz="16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Vecteur(1,1,1,0,0,1,0,1,0,0,1,1,0,0,..)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 </a:t>
                </a:r>
                <a:endParaRPr lang="fr-BE" sz="1600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</mc:Choice>
        <mc:Fallback xmlns="">
          <p:sp>
            <p:nvSpPr>
              <p:cNvPr id="18" name="ZoneTexte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3912" y="1578823"/>
                <a:ext cx="7342631" cy="830997"/>
              </a:xfrm>
              <a:prstGeom prst="rect">
                <a:avLst/>
              </a:prstGeom>
              <a:blipFill>
                <a:blip r:embed="rId3"/>
                <a:stretch>
                  <a:fillRect l="-415" t="-1449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fr-B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ZoneTexte 19"/>
              <p:cNvSpPr txBox="1"/>
              <p:nvPr/>
            </p:nvSpPr>
            <p:spPr>
              <a:xfrm>
                <a:off x="3362154" y="2801890"/>
                <a:ext cx="8201276" cy="1600438"/>
              </a:xfrm>
              <a:prstGeom prst="rect">
                <a:avLst/>
              </a:prstGeom>
              <a:solidFill>
                <a:srgbClr val="00206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BE" sz="1600" b="1" u="sng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Exemple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: « Je déteste les gens. »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Classifié comme mauvais et positionné dans le modèle.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«  Nous aimons les glaces. »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Classifié comme bon et positionné dans le modèle.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   …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«  Tu es une personne pitoyable. »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Nous savons que sa classification est de type mauvais, mais le modèle doit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                                                               pouvoir le prédire basé sur les données classifiées déjà positionnées dans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                                                               le modèle.</a:t>
                </a:r>
                <a:r>
                  <a:rPr lang="fr-BE" sz="1600" dirty="0" smtClean="0">
                    <a:latin typeface="Agency FB" panose="020B0503020202020204" pitchFamily="34" charset="0"/>
                  </a:rPr>
                  <a:t>                                                                       </a:t>
                </a:r>
                <a:r>
                  <a:rPr lang="fr-BE" dirty="0" smtClean="0">
                    <a:latin typeface="Agency FB" panose="020B0503020202020204" pitchFamily="34" charset="0"/>
                  </a:rPr>
                  <a:t> </a:t>
                </a:r>
                <a:endParaRPr lang="fr-BE" dirty="0">
                  <a:latin typeface="Agency FB" panose="020B0503020202020204" pitchFamily="34" charset="0"/>
                </a:endParaRPr>
              </a:p>
            </p:txBody>
          </p:sp>
        </mc:Choice>
        <mc:Fallback xmlns="">
          <p:sp>
            <p:nvSpPr>
              <p:cNvPr id="20" name="ZoneTexte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2154" y="2801890"/>
                <a:ext cx="8201276" cy="1600438"/>
              </a:xfrm>
              <a:prstGeom prst="rect">
                <a:avLst/>
              </a:prstGeom>
              <a:blipFill>
                <a:blip r:embed="rId4"/>
                <a:stretch>
                  <a:fillRect l="-371" t="-758" b="-3788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fr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ZoneTexte 20"/>
          <p:cNvSpPr txBox="1"/>
          <p:nvPr/>
        </p:nvSpPr>
        <p:spPr>
          <a:xfrm>
            <a:off x="5841848" y="4294047"/>
            <a:ext cx="5037610" cy="83099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BE" sz="1600" b="1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Exemple</a:t>
            </a:r>
            <a:r>
              <a:rPr lang="fr-BE" sz="16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 : « Recette : 1,34 g de beurre, 200 g de sucre, 50 g de chocolat »</a:t>
            </a:r>
          </a:p>
          <a:p>
            <a:r>
              <a:rPr lang="fr-BE" sz="1600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fr-BE" sz="16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                Normalisation : 0.00134 ,0.2 ,0.050</a:t>
            </a:r>
          </a:p>
          <a:p>
            <a:r>
              <a:rPr lang="fr-BE" sz="1600" dirty="0">
                <a:latin typeface="Agency FB" panose="020B0503020202020204" pitchFamily="34" charset="0"/>
              </a:rPr>
              <a:t> </a:t>
            </a:r>
            <a:r>
              <a:rPr lang="fr-BE" sz="1600" dirty="0" smtClean="0">
                <a:latin typeface="Agency FB" panose="020B0503020202020204" pitchFamily="34" charset="0"/>
              </a:rPr>
              <a:t>                 </a:t>
            </a:r>
            <a:endParaRPr lang="fr-BE" sz="1600" dirty="0">
              <a:latin typeface="Agency FB" panose="020B0503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ZoneTexte 21"/>
              <p:cNvSpPr txBox="1"/>
              <p:nvPr/>
            </p:nvSpPr>
            <p:spPr>
              <a:xfrm>
                <a:off x="6865384" y="4445583"/>
                <a:ext cx="4828827" cy="1569660"/>
              </a:xfrm>
              <a:prstGeom prst="rect">
                <a:avLst/>
              </a:prstGeom>
              <a:solidFill>
                <a:srgbClr val="00206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BE" sz="1600" b="1" u="sng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Exemple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: « Nous sommes ceux qui venons aujourd’hui. » </a:t>
                </a:r>
              </a:p>
              <a:p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 Traits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ceux, venons, aujourd’hui</a:t>
                </a:r>
                <a:endParaRPr lang="fr-BE" sz="1600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  <a:p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 Vecteur de « ceux »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0,0.35,0.09,0.2,1.9,.. [50]</a:t>
                </a:r>
              </a:p>
              <a:p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 Vecteur de « venons »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0.3,0,0.0043,1.4,1,… [50]</a:t>
                </a:r>
              </a:p>
              <a:p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 Vecteur de « aujourd’hui »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1.9,0.45,0.9,0.045,1.2,… [50]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Vecteur final 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2.2,0.8,0.0943,4,51 … [50]</a:t>
                </a:r>
                <a:endParaRPr lang="fr-BE" sz="1600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</mc:Choice>
        <mc:Fallback xmlns="">
          <p:sp>
            <p:nvSpPr>
              <p:cNvPr id="22" name="ZoneTexte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5384" y="4445583"/>
                <a:ext cx="4828827" cy="1569660"/>
              </a:xfrm>
              <a:prstGeom prst="rect">
                <a:avLst/>
              </a:prstGeom>
              <a:blipFill>
                <a:blip r:embed="rId5"/>
                <a:stretch>
                  <a:fillRect l="-504" t="-769" b="-3846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fr-B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Image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095" y="2865612"/>
            <a:ext cx="4982084" cy="37994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423" y="2888334"/>
            <a:ext cx="4922494" cy="375402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5" name="Image 2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468" y="3102077"/>
            <a:ext cx="4390237" cy="328944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ZoneTexte 25"/>
              <p:cNvSpPr txBox="1"/>
              <p:nvPr/>
            </p:nvSpPr>
            <p:spPr>
              <a:xfrm>
                <a:off x="6806243" y="4311510"/>
                <a:ext cx="4862935" cy="1323439"/>
              </a:xfrm>
              <a:prstGeom prst="rect">
                <a:avLst/>
              </a:prstGeom>
              <a:solidFill>
                <a:srgbClr val="002060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fr-BE" sz="1600" b="1" u="sng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Exemple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: « Nous sommes ceux qui venons aujourd’hui. » 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« Bonjour, ma chère femme. »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Traits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ceux, venons, aujourd’hui, bonjour, chère, femme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Vecteur 1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1,1,1,0,0,0</a:t>
                </a:r>
              </a:p>
              <a:p>
                <a:r>
                  <a:rPr lang="fr-BE" sz="1600" dirty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</a:t>
                </a:r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               Vecteur 2 </a:t>
                </a:r>
                <a14:m>
                  <m:oMath xmlns:m="http://schemas.openxmlformats.org/officeDocument/2006/math">
                    <m:r>
                      <a:rPr lang="fr-BE" sz="16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fr-BE" sz="1600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 0,0,0,1,1,1</a:t>
                </a:r>
                <a:endParaRPr lang="fr-BE" sz="1600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</mc:Choice>
        <mc:Fallback xmlns="">
          <p:sp>
            <p:nvSpPr>
              <p:cNvPr id="26" name="ZoneTexte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6243" y="4311510"/>
                <a:ext cx="4862935" cy="1323439"/>
              </a:xfrm>
              <a:prstGeom prst="rect">
                <a:avLst/>
              </a:prstGeom>
              <a:blipFill>
                <a:blip r:embed="rId9"/>
                <a:stretch>
                  <a:fillRect l="-626" t="-913" b="-5023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fr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12550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2" grpId="0"/>
      <p:bldP spid="13" grpId="0"/>
      <p:bldP spid="14" grpId="0"/>
      <p:bldP spid="15" grpId="0"/>
      <p:bldP spid="16" grpId="0"/>
      <p:bldP spid="17" grpId="0"/>
      <p:bldP spid="18" grpId="0" animBg="1"/>
      <p:bldP spid="18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6" grpId="0" animBg="1"/>
      <p:bldP spid="2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74292" y="3244334"/>
            <a:ext cx="12540614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5400" b="1" dirty="0" smtClean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hnschrift Condensed" panose="020B0502040204020203" pitchFamily="34" charset="0"/>
              </a:rPr>
              <a:t>3. </a:t>
            </a:r>
            <a:r>
              <a:rPr lang="fr-FR" sz="5400" b="1" dirty="0" err="1" smtClean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hnschrift Condensed" panose="020B0502040204020203" pitchFamily="34" charset="0"/>
              </a:rPr>
              <a:t>Implementation</a:t>
            </a:r>
            <a:r>
              <a:rPr lang="fr-FR" sz="5400" b="1" dirty="0" smtClean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hnschrift Condensed" panose="020B0502040204020203" pitchFamily="34" charset="0"/>
              </a:rPr>
              <a:t> d’un Machine Learning utilisant le </a:t>
            </a:r>
          </a:p>
          <a:p>
            <a:pPr algn="ctr"/>
            <a:r>
              <a:rPr lang="fr-FR" sz="5400" b="1" dirty="0" smtClean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hnschrift Condensed" panose="020B0502040204020203" pitchFamily="34" charset="0"/>
              </a:rPr>
              <a:t>«  Support </a:t>
            </a:r>
            <a:r>
              <a:rPr lang="fr-FR" sz="5400" b="1" dirty="0" err="1" smtClean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hnschrift Condensed" panose="020B0502040204020203" pitchFamily="34" charset="0"/>
              </a:rPr>
              <a:t>Vector</a:t>
            </a:r>
            <a:r>
              <a:rPr lang="fr-FR" sz="5400" b="1" dirty="0" smtClean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hnschrift Condensed" panose="020B0502040204020203" pitchFamily="34" charset="0"/>
              </a:rPr>
              <a:t> Machine »</a:t>
            </a:r>
            <a:endParaRPr lang="fr-FR" sz="5400" b="1" dirty="0">
              <a:ln w="9525">
                <a:solidFill>
                  <a:sysClr val="windowText" lastClr="000000"/>
                </a:solidFill>
                <a:prstDash val="solid"/>
              </a:ln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551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7"/>
            <a:ext cx="12192000" cy="6855326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100362" y="89210"/>
            <a:ext cx="3892412" cy="553998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fr-BE" sz="3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gency FB" panose="020B0503020202020204" pitchFamily="34" charset="0"/>
              </a:rPr>
              <a:t>Machine Learning [sans </a:t>
            </a:r>
            <a:r>
              <a:rPr lang="fr-BE" sz="30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gency FB" panose="020B0503020202020204" pitchFamily="34" charset="0"/>
              </a:rPr>
              <a:t>Glo</a:t>
            </a:r>
            <a:r>
              <a:rPr lang="fr-BE" sz="30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gency FB" panose="020B0503020202020204" pitchFamily="34" charset="0"/>
              </a:rPr>
              <a:t>ve</a:t>
            </a:r>
            <a:r>
              <a:rPr lang="fr-BE" sz="3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gency FB" panose="020B0503020202020204" pitchFamily="34" charset="0"/>
              </a:rPr>
              <a:t>]</a:t>
            </a:r>
            <a:endParaRPr lang="fr-BE" sz="30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6246609" y="73495"/>
            <a:ext cx="3890809" cy="553998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fr-BE" sz="3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gency FB" panose="020B0503020202020204" pitchFamily="34" charset="0"/>
              </a:rPr>
              <a:t>Machine Learning [avec </a:t>
            </a:r>
            <a:r>
              <a:rPr lang="fr-BE" sz="30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gency FB" panose="020B0503020202020204" pitchFamily="34" charset="0"/>
              </a:rPr>
              <a:t>Glo</a:t>
            </a:r>
            <a:r>
              <a:rPr lang="fr-BE" sz="3000" dirty="0" err="1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gency FB" panose="020B0503020202020204" pitchFamily="34" charset="0"/>
              </a:rPr>
              <a:t>ve</a:t>
            </a:r>
            <a:r>
              <a:rPr lang="fr-BE" sz="3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gency FB" panose="020B0503020202020204" pitchFamily="34" charset="0"/>
              </a:rPr>
              <a:t>]</a:t>
            </a:r>
            <a:endParaRPr lang="fr-BE" sz="30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cxnSp>
        <p:nvCxnSpPr>
          <p:cNvPr id="23" name="Connecteur droit 22"/>
          <p:cNvCxnSpPr>
            <a:stCxn id="11" idx="0"/>
            <a:endCxn id="11" idx="2"/>
          </p:cNvCxnSpPr>
          <p:nvPr/>
        </p:nvCxnSpPr>
        <p:spPr>
          <a:xfrm>
            <a:off x="6096000" y="1337"/>
            <a:ext cx="0" cy="685532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/>
          <p:cNvSpPr txBox="1"/>
          <p:nvPr/>
        </p:nvSpPr>
        <p:spPr>
          <a:xfrm>
            <a:off x="100362" y="840260"/>
            <a:ext cx="230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1. Prétraitement des données</a:t>
            </a:r>
            <a:endParaRPr lang="fr-BE" u="sng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6278059" y="1400939"/>
            <a:ext cx="2343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u="sng" dirty="0">
                <a:solidFill>
                  <a:schemeClr val="bg1"/>
                </a:solidFill>
                <a:latin typeface="Agency FB" panose="020B0503020202020204" pitchFamily="34" charset="0"/>
              </a:rPr>
              <a:t>2</a:t>
            </a:r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. Prétraitement des données</a:t>
            </a:r>
            <a:endParaRPr lang="fr-BE" u="sng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7" name="ZoneTexte 26"/>
          <p:cNvSpPr txBox="1"/>
          <p:nvPr/>
        </p:nvSpPr>
        <p:spPr>
          <a:xfrm>
            <a:off x="6271756" y="2842483"/>
            <a:ext cx="4089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u="sng" dirty="0">
                <a:solidFill>
                  <a:schemeClr val="bg1"/>
                </a:solidFill>
                <a:latin typeface="Agency FB" panose="020B0503020202020204" pitchFamily="34" charset="0"/>
              </a:rPr>
              <a:t>3</a:t>
            </a:r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. Création d’un modèle linéaire et d’un modèle kernel</a:t>
            </a:r>
            <a:endParaRPr lang="fr-BE" u="sng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8" name="ZoneTexte 27"/>
          <p:cNvSpPr txBox="1"/>
          <p:nvPr/>
        </p:nvSpPr>
        <p:spPr>
          <a:xfrm>
            <a:off x="100603" y="2156703"/>
            <a:ext cx="4089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2. Création d’un modèle linéaire et d’un modèle kernel</a:t>
            </a:r>
            <a:endParaRPr lang="fr-BE" u="sng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9" name="ZoneTexte 28"/>
          <p:cNvSpPr txBox="1"/>
          <p:nvPr/>
        </p:nvSpPr>
        <p:spPr>
          <a:xfrm>
            <a:off x="118974" y="3594951"/>
            <a:ext cx="3776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3. </a:t>
            </a:r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Précision et tableau de prédiction </a:t>
            </a:r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des modèles</a:t>
            </a:r>
            <a:endParaRPr lang="fr-BE" u="sng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0" name="ZoneTexte 29"/>
          <p:cNvSpPr txBox="1"/>
          <p:nvPr/>
        </p:nvSpPr>
        <p:spPr>
          <a:xfrm>
            <a:off x="6283457" y="4124883"/>
            <a:ext cx="376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u="sng" dirty="0">
                <a:solidFill>
                  <a:schemeClr val="bg1"/>
                </a:solidFill>
                <a:latin typeface="Agency FB" panose="020B0503020202020204" pitchFamily="34" charset="0"/>
              </a:rPr>
              <a:t>4</a:t>
            </a:r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. </a:t>
            </a:r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Précision et tableau de prédiction </a:t>
            </a:r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des modèles</a:t>
            </a:r>
            <a:endParaRPr lang="fr-BE" u="sng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330301" y="1159202"/>
            <a:ext cx="26933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Création des traits pour tout les messages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330301" y="1459962"/>
            <a:ext cx="4458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Création des vecteurs pour les messages, basés sur l’ensemble des traits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330301" y="1765943"/>
            <a:ext cx="47243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Création d’un fichier contenant tout les vecteurs et leur sentiment spécifiques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4" name="ZoneTexte 33"/>
          <p:cNvSpPr txBox="1"/>
          <p:nvPr/>
        </p:nvSpPr>
        <p:spPr>
          <a:xfrm>
            <a:off x="632145" y="2609555"/>
            <a:ext cx="4398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Modèle linéaire prenant comme paramètre C = 3, et modèle kernel C = 5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629644" y="2902226"/>
            <a:ext cx="3767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Création d’un ensemble de données d’entrainement et de test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6" name="ZoneTexte 35"/>
          <p:cNvSpPr txBox="1"/>
          <p:nvPr/>
        </p:nvSpPr>
        <p:spPr>
          <a:xfrm>
            <a:off x="629644" y="3215759"/>
            <a:ext cx="40463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Positionnement des données d’entrainement dans chaque modèle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6923477" y="1677815"/>
            <a:ext cx="3554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Création des traits pour chaque message individuellement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8" name="ZoneTexte 37"/>
          <p:cNvSpPr txBox="1"/>
          <p:nvPr/>
        </p:nvSpPr>
        <p:spPr>
          <a:xfrm>
            <a:off x="6923477" y="1978575"/>
            <a:ext cx="51603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Création des vecteurs pour chaque message, basés sur ses propres traits, en utilisant</a:t>
            </a:r>
          </a:p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   la librairie de </a:t>
            </a:r>
            <a:r>
              <a:rPr lang="fr-BE" sz="1400" dirty="0" err="1">
                <a:solidFill>
                  <a:schemeClr val="bg1"/>
                </a:solidFill>
                <a:latin typeface="Agency FB" panose="020B0503020202020204" pitchFamily="34" charset="0"/>
              </a:rPr>
              <a:t>G</a:t>
            </a:r>
            <a:r>
              <a:rPr lang="fr-BE" sz="1400" dirty="0" err="1" smtClean="0">
                <a:solidFill>
                  <a:schemeClr val="bg1"/>
                </a:solidFill>
                <a:latin typeface="Agency FB" panose="020B0503020202020204" pitchFamily="34" charset="0"/>
              </a:rPr>
              <a:t>love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9" name="ZoneTexte 38"/>
          <p:cNvSpPr txBox="1"/>
          <p:nvPr/>
        </p:nvSpPr>
        <p:spPr>
          <a:xfrm>
            <a:off x="6923477" y="2457582"/>
            <a:ext cx="47243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Création d’un fichier contenant tout les vecteurs et leur sentiment spécifiques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0" name="ZoneTexte 39"/>
          <p:cNvSpPr txBox="1"/>
          <p:nvPr/>
        </p:nvSpPr>
        <p:spPr>
          <a:xfrm>
            <a:off x="6271756" y="714761"/>
            <a:ext cx="4908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1. Sélection des messages ayant une possible activité terroriste</a:t>
            </a:r>
            <a:endParaRPr lang="fr-BE" u="sng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1" name="ZoneTexte 40"/>
          <p:cNvSpPr txBox="1"/>
          <p:nvPr/>
        </p:nvSpPr>
        <p:spPr>
          <a:xfrm>
            <a:off x="6926076" y="1041574"/>
            <a:ext cx="4503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Sélection des messages basés sur des mots spécifiques liés au terrorisme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6926076" y="3135050"/>
            <a:ext cx="4398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Modèle linéaire prenant comme paramètre C = 5, et modèle kernel C = 3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2" name="ZoneTexte 41"/>
          <p:cNvSpPr txBox="1"/>
          <p:nvPr/>
        </p:nvSpPr>
        <p:spPr>
          <a:xfrm>
            <a:off x="6923575" y="3427721"/>
            <a:ext cx="3767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Création d’un ensemble de données d’entrainement et de test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6923575" y="3741254"/>
            <a:ext cx="40463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- Positionnement des données d’entrainement dans chaque modèle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4" name="ZoneTexte 43"/>
          <p:cNvSpPr txBox="1"/>
          <p:nvPr/>
        </p:nvSpPr>
        <p:spPr>
          <a:xfrm>
            <a:off x="629644" y="3890875"/>
            <a:ext cx="5282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Utilisation des 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données de test (vecteurs, sentiment) pour 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calculer la précision et </a:t>
            </a:r>
            <a:endParaRPr lang="fr-BE" sz="1400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r>
              <a:rPr lang="fr-BE" sz="1400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       également les données de test (vecteurs) pour le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pouvoir de 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prédiction des modèles. 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5" name="ZoneTexte 44"/>
          <p:cNvSpPr txBox="1"/>
          <p:nvPr/>
        </p:nvSpPr>
        <p:spPr>
          <a:xfrm>
            <a:off x="6923477" y="4447307"/>
            <a:ext cx="53126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BE" sz="1400" dirty="0">
                <a:solidFill>
                  <a:schemeClr val="bg1"/>
                </a:solidFill>
                <a:latin typeface="Agency FB" panose="020B0503020202020204" pitchFamily="34" charset="0"/>
              </a:rPr>
              <a:t>Utilisation des données de test (vecteurs, sentiment) pour calculer la précision et </a:t>
            </a:r>
          </a:p>
          <a:p>
            <a:r>
              <a:rPr lang="fr-BE" sz="1400" dirty="0">
                <a:solidFill>
                  <a:schemeClr val="bg1"/>
                </a:solidFill>
                <a:latin typeface="Agency FB" panose="020B0503020202020204" pitchFamily="34" charset="0"/>
              </a:rPr>
              <a:t>        également les données de test (vecteurs) pour le pouvoir de prédiction des modèles.  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6" name="ZoneTexte 45"/>
          <p:cNvSpPr txBox="1"/>
          <p:nvPr/>
        </p:nvSpPr>
        <p:spPr>
          <a:xfrm>
            <a:off x="118974" y="4706212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4. Résultats</a:t>
            </a:r>
            <a:endParaRPr lang="fr-BE" u="sng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8" name="ZoneTexte 47"/>
          <p:cNvSpPr txBox="1"/>
          <p:nvPr/>
        </p:nvSpPr>
        <p:spPr>
          <a:xfrm>
            <a:off x="6283457" y="5019007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u="sng" dirty="0">
                <a:solidFill>
                  <a:schemeClr val="bg1"/>
                </a:solidFill>
                <a:latin typeface="Agency FB" panose="020B0503020202020204" pitchFamily="34" charset="0"/>
              </a:rPr>
              <a:t>5</a:t>
            </a:r>
            <a:r>
              <a:rPr lang="fr-BE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. Résultats</a:t>
            </a:r>
            <a:endParaRPr lang="fr-BE" u="sng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9" name="ZoneTexte 48"/>
          <p:cNvSpPr txBox="1"/>
          <p:nvPr/>
        </p:nvSpPr>
        <p:spPr>
          <a:xfrm>
            <a:off x="408277" y="5096866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Modèle linéaire 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: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0" name="ZoneTexte 49"/>
          <p:cNvSpPr txBox="1"/>
          <p:nvPr/>
        </p:nvSpPr>
        <p:spPr>
          <a:xfrm>
            <a:off x="1422660" y="5096866"/>
            <a:ext cx="11176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Précision : 82 %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aphicFrame>
        <p:nvGraphicFramePr>
          <p:cNvPr id="51" name="Tableau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131809"/>
              </p:ext>
            </p:extLst>
          </p:nvPr>
        </p:nvGraphicFramePr>
        <p:xfrm>
          <a:off x="2910987" y="4856946"/>
          <a:ext cx="2232105" cy="8229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4035">
                  <a:extLst>
                    <a:ext uri="{9D8B030D-6E8A-4147-A177-3AD203B41FA5}">
                      <a16:colId xmlns:a16="http://schemas.microsoft.com/office/drawing/2014/main" val="3689931977"/>
                    </a:ext>
                  </a:extLst>
                </a:gridCol>
                <a:gridCol w="744035">
                  <a:extLst>
                    <a:ext uri="{9D8B030D-6E8A-4147-A177-3AD203B41FA5}">
                      <a16:colId xmlns:a16="http://schemas.microsoft.com/office/drawing/2014/main" val="277251112"/>
                    </a:ext>
                  </a:extLst>
                </a:gridCol>
                <a:gridCol w="744035">
                  <a:extLst>
                    <a:ext uri="{9D8B030D-6E8A-4147-A177-3AD203B41FA5}">
                      <a16:colId xmlns:a16="http://schemas.microsoft.com/office/drawing/2014/main" val="823520437"/>
                    </a:ext>
                  </a:extLst>
                </a:gridCol>
              </a:tblGrid>
              <a:tr h="259322">
                <a:tc>
                  <a:txBody>
                    <a:bodyPr/>
                    <a:lstStyle/>
                    <a:p>
                      <a:r>
                        <a:rPr lang="fr-BE" sz="900" dirty="0" smtClean="0"/>
                        <a:t>Prédiction/Sentiment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BE" sz="900" baseline="0" dirty="0" smtClean="0"/>
                        <a:t>    Positif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BE" sz="900" baseline="0" dirty="0" smtClean="0"/>
                        <a:t>   </a:t>
                      </a:r>
                      <a:r>
                        <a:rPr lang="fr-BE" sz="900" dirty="0" smtClean="0"/>
                        <a:t>Négatif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947651"/>
                  </a:ext>
                </a:extLst>
              </a:tr>
              <a:tr h="172881"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Correcte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0.92</a:t>
                      </a:r>
                      <a:r>
                        <a:rPr lang="fr-BE" sz="900" baseline="0" dirty="0" smtClean="0"/>
                        <a:t> 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0.89 </a:t>
                      </a:r>
                      <a:endParaRPr lang="fr-BE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729111"/>
                  </a:ext>
                </a:extLst>
              </a:tr>
              <a:tr h="172881"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Incorrecte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0.08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0.11</a:t>
                      </a:r>
                      <a:r>
                        <a:rPr lang="fr-BE" sz="900" baseline="0" dirty="0" smtClean="0"/>
                        <a:t> </a:t>
                      </a:r>
                      <a:endParaRPr lang="fr-BE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384679"/>
                  </a:ext>
                </a:extLst>
              </a:tr>
            </a:tbl>
          </a:graphicData>
        </a:graphic>
      </p:graphicFrame>
      <p:sp>
        <p:nvSpPr>
          <p:cNvPr id="52" name="ZoneTexte 51"/>
          <p:cNvSpPr txBox="1"/>
          <p:nvPr/>
        </p:nvSpPr>
        <p:spPr>
          <a:xfrm>
            <a:off x="411004" y="6026748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Modèle kernel 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: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1425387" y="6026748"/>
            <a:ext cx="11224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Précision : 86 %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aphicFrame>
        <p:nvGraphicFramePr>
          <p:cNvPr id="54" name="Tableau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6867891"/>
              </p:ext>
            </p:extLst>
          </p:nvPr>
        </p:nvGraphicFramePr>
        <p:xfrm>
          <a:off x="2901523" y="5843649"/>
          <a:ext cx="2235540" cy="8229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5180">
                  <a:extLst>
                    <a:ext uri="{9D8B030D-6E8A-4147-A177-3AD203B41FA5}">
                      <a16:colId xmlns:a16="http://schemas.microsoft.com/office/drawing/2014/main" val="3689931977"/>
                    </a:ext>
                  </a:extLst>
                </a:gridCol>
                <a:gridCol w="745180">
                  <a:extLst>
                    <a:ext uri="{9D8B030D-6E8A-4147-A177-3AD203B41FA5}">
                      <a16:colId xmlns:a16="http://schemas.microsoft.com/office/drawing/2014/main" val="277251112"/>
                    </a:ext>
                  </a:extLst>
                </a:gridCol>
                <a:gridCol w="745180">
                  <a:extLst>
                    <a:ext uri="{9D8B030D-6E8A-4147-A177-3AD203B41FA5}">
                      <a16:colId xmlns:a16="http://schemas.microsoft.com/office/drawing/2014/main" val="823520437"/>
                    </a:ext>
                  </a:extLst>
                </a:gridCol>
              </a:tblGrid>
              <a:tr h="213104">
                <a:tc>
                  <a:txBody>
                    <a:bodyPr/>
                    <a:lstStyle/>
                    <a:p>
                      <a:r>
                        <a:rPr lang="fr-BE" sz="900" dirty="0" smtClean="0"/>
                        <a:t>Prédiction/Sentiment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BE" sz="900" baseline="0" dirty="0" smtClean="0"/>
                        <a:t>    Positif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BE" sz="900" baseline="0" dirty="0" smtClean="0"/>
                        <a:t>   </a:t>
                      </a:r>
                      <a:r>
                        <a:rPr lang="fr-BE" sz="900" dirty="0" smtClean="0"/>
                        <a:t>Négatif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947651"/>
                  </a:ext>
                </a:extLst>
              </a:tr>
              <a:tr h="213104"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Correcte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0.96</a:t>
                      </a:r>
                      <a:r>
                        <a:rPr lang="fr-BE" sz="900" baseline="0" dirty="0" smtClean="0"/>
                        <a:t> 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0.98</a:t>
                      </a:r>
                      <a:endParaRPr lang="fr-BE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729111"/>
                  </a:ext>
                </a:extLst>
              </a:tr>
              <a:tr h="213104"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Incorrecte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0.04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0.02</a:t>
                      </a:r>
                      <a:r>
                        <a:rPr lang="fr-BE" sz="900" baseline="0" dirty="0" smtClean="0"/>
                        <a:t> </a:t>
                      </a:r>
                      <a:endParaRPr lang="fr-BE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384679"/>
                  </a:ext>
                </a:extLst>
              </a:tr>
            </a:tbl>
          </a:graphicData>
        </a:graphic>
      </p:graphicFrame>
      <p:sp>
        <p:nvSpPr>
          <p:cNvPr id="55" name="ZoneTexte 54"/>
          <p:cNvSpPr txBox="1"/>
          <p:nvPr/>
        </p:nvSpPr>
        <p:spPr>
          <a:xfrm>
            <a:off x="6504277" y="5368803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Modèle linéaire 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: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7518660" y="5368803"/>
            <a:ext cx="11240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Précision : 60 %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6504277" y="6166876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u="sng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Modèle kernel </a:t>
            </a:r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: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7518660" y="6166876"/>
            <a:ext cx="1114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14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Précision : 64 %</a:t>
            </a:r>
            <a:endParaRPr lang="fr-BE" sz="14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aphicFrame>
        <p:nvGraphicFramePr>
          <p:cNvPr id="59" name="Tableau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835992"/>
              </p:ext>
            </p:extLst>
          </p:nvPr>
        </p:nvGraphicFramePr>
        <p:xfrm>
          <a:off x="9299573" y="5036077"/>
          <a:ext cx="2235540" cy="8229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5180">
                  <a:extLst>
                    <a:ext uri="{9D8B030D-6E8A-4147-A177-3AD203B41FA5}">
                      <a16:colId xmlns:a16="http://schemas.microsoft.com/office/drawing/2014/main" val="3689931977"/>
                    </a:ext>
                  </a:extLst>
                </a:gridCol>
                <a:gridCol w="745180">
                  <a:extLst>
                    <a:ext uri="{9D8B030D-6E8A-4147-A177-3AD203B41FA5}">
                      <a16:colId xmlns:a16="http://schemas.microsoft.com/office/drawing/2014/main" val="277251112"/>
                    </a:ext>
                  </a:extLst>
                </a:gridCol>
                <a:gridCol w="745180">
                  <a:extLst>
                    <a:ext uri="{9D8B030D-6E8A-4147-A177-3AD203B41FA5}">
                      <a16:colId xmlns:a16="http://schemas.microsoft.com/office/drawing/2014/main" val="823520437"/>
                    </a:ext>
                  </a:extLst>
                </a:gridCol>
              </a:tblGrid>
              <a:tr h="318985">
                <a:tc>
                  <a:txBody>
                    <a:bodyPr/>
                    <a:lstStyle/>
                    <a:p>
                      <a:r>
                        <a:rPr lang="fr-BE" sz="900" dirty="0" smtClean="0"/>
                        <a:t>Prédiction/Sentiment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BE" sz="900" baseline="0" dirty="0" smtClean="0"/>
                        <a:t>    Positif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BE" sz="900" baseline="0" dirty="0" smtClean="0"/>
                        <a:t>   </a:t>
                      </a:r>
                      <a:r>
                        <a:rPr lang="fr-BE" sz="900" dirty="0" smtClean="0"/>
                        <a:t>Négatif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947651"/>
                  </a:ext>
                </a:extLst>
              </a:tr>
              <a:tr h="199366"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Correcte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0.88</a:t>
                      </a:r>
                      <a:r>
                        <a:rPr lang="fr-BE" sz="900" baseline="0" dirty="0" smtClean="0"/>
                        <a:t> 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0.72</a:t>
                      </a:r>
                      <a:endParaRPr lang="fr-BE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729111"/>
                  </a:ext>
                </a:extLst>
              </a:tr>
              <a:tr h="199366"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Incorrecte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0.12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0.28</a:t>
                      </a:r>
                      <a:endParaRPr lang="fr-BE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384679"/>
                  </a:ext>
                </a:extLst>
              </a:tr>
            </a:tbl>
          </a:graphicData>
        </a:graphic>
      </p:graphicFrame>
      <p:graphicFrame>
        <p:nvGraphicFramePr>
          <p:cNvPr id="60" name="Tableau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583165"/>
              </p:ext>
            </p:extLst>
          </p:nvPr>
        </p:nvGraphicFramePr>
        <p:xfrm>
          <a:off x="9288455" y="5957573"/>
          <a:ext cx="2246658" cy="8229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48886">
                  <a:extLst>
                    <a:ext uri="{9D8B030D-6E8A-4147-A177-3AD203B41FA5}">
                      <a16:colId xmlns:a16="http://schemas.microsoft.com/office/drawing/2014/main" val="3689931977"/>
                    </a:ext>
                  </a:extLst>
                </a:gridCol>
                <a:gridCol w="748886">
                  <a:extLst>
                    <a:ext uri="{9D8B030D-6E8A-4147-A177-3AD203B41FA5}">
                      <a16:colId xmlns:a16="http://schemas.microsoft.com/office/drawing/2014/main" val="277251112"/>
                    </a:ext>
                  </a:extLst>
                </a:gridCol>
                <a:gridCol w="748886">
                  <a:extLst>
                    <a:ext uri="{9D8B030D-6E8A-4147-A177-3AD203B41FA5}">
                      <a16:colId xmlns:a16="http://schemas.microsoft.com/office/drawing/2014/main" val="823520437"/>
                    </a:ext>
                  </a:extLst>
                </a:gridCol>
              </a:tblGrid>
              <a:tr h="291047">
                <a:tc>
                  <a:txBody>
                    <a:bodyPr/>
                    <a:lstStyle/>
                    <a:p>
                      <a:r>
                        <a:rPr lang="fr-BE" sz="900" dirty="0" smtClean="0"/>
                        <a:t>Prédiction/Sentiment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BE" sz="900" baseline="0" dirty="0" smtClean="0"/>
                        <a:t>    Positif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BE" sz="900" baseline="0" dirty="0" smtClean="0"/>
                        <a:t>   </a:t>
                      </a:r>
                      <a:r>
                        <a:rPr lang="fr-BE" sz="900" dirty="0" smtClean="0"/>
                        <a:t>Négatif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947651"/>
                  </a:ext>
                </a:extLst>
              </a:tr>
              <a:tr h="181904"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Correcte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0.92</a:t>
                      </a:r>
                      <a:r>
                        <a:rPr lang="fr-BE" sz="900" baseline="0" dirty="0" smtClean="0"/>
                        <a:t> 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0.95</a:t>
                      </a:r>
                      <a:endParaRPr lang="fr-BE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729111"/>
                  </a:ext>
                </a:extLst>
              </a:tr>
              <a:tr h="181904"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Incorrecte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0.08</a:t>
                      </a:r>
                      <a:endParaRPr lang="fr-BE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900" dirty="0" smtClean="0"/>
                        <a:t>0.05</a:t>
                      </a:r>
                      <a:endParaRPr lang="fr-BE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3846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87676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24" grpId="0"/>
      <p:bldP spid="42" grpId="0"/>
      <p:bldP spid="43" grpId="0"/>
      <p:bldP spid="44" grpId="0"/>
      <p:bldP spid="45" grpId="0"/>
      <p:bldP spid="46" grpId="0"/>
      <p:bldP spid="48" grpId="0"/>
      <p:bldP spid="49" grpId="0"/>
      <p:bldP spid="50" grpId="0"/>
      <p:bldP spid="52" grpId="0"/>
      <p:bldP spid="53" grpId="0"/>
      <p:bldP spid="55" grpId="0"/>
      <p:bldP spid="56" grpId="0"/>
      <p:bldP spid="57" grpId="0"/>
      <p:bldP spid="5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363795" y="2921168"/>
            <a:ext cx="346441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BE" sz="6000" dirty="0" smtClean="0">
                <a:ln>
                  <a:solidFill>
                    <a:schemeClr val="bg1"/>
                  </a:solidFill>
                </a:ln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Bahnschrift SemiLight SemiConde" panose="020B0502040204020203" pitchFamily="34" charset="0"/>
              </a:rPr>
              <a:t>Conclusion</a:t>
            </a:r>
            <a:endParaRPr lang="fr-BE" sz="6000" dirty="0">
              <a:ln>
                <a:solidFill>
                  <a:schemeClr val="bg1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latin typeface="Bahnschrift SemiLight SemiCond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99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576</Words>
  <Application>Microsoft Office PowerPoint</Application>
  <PresentationFormat>Grand écran</PresentationFormat>
  <Paragraphs>132</Paragraphs>
  <Slides>7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5" baseType="lpstr">
      <vt:lpstr>Agency FB</vt:lpstr>
      <vt:lpstr>Arial</vt:lpstr>
      <vt:lpstr>Bahnschrift Condensed</vt:lpstr>
      <vt:lpstr>Bahnschrift SemiLight SemiConde</vt:lpstr>
      <vt:lpstr>Calibri</vt:lpstr>
      <vt:lpstr>Calibri Light</vt:lpstr>
      <vt:lpstr>Cambria Math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Nyrhu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God</dc:creator>
  <cp:lastModifiedBy>God</cp:lastModifiedBy>
  <cp:revision>51</cp:revision>
  <dcterms:created xsi:type="dcterms:W3CDTF">2018-12-08T18:04:03Z</dcterms:created>
  <dcterms:modified xsi:type="dcterms:W3CDTF">2018-12-28T16:33:53Z</dcterms:modified>
</cp:coreProperties>
</file>

<file path=docProps/thumbnail.jpeg>
</file>